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</p:sldMasterIdLst>
  <p:notesMasterIdLst>
    <p:notesMasterId r:id="rId17"/>
  </p:notesMasterIdLst>
  <p:sldIdLst>
    <p:sldId id="256" r:id="rId5"/>
    <p:sldId id="268" r:id="rId6"/>
    <p:sldId id="258" r:id="rId7"/>
    <p:sldId id="260" r:id="rId8"/>
    <p:sldId id="263" r:id="rId9"/>
    <p:sldId id="262" r:id="rId10"/>
    <p:sldId id="257" r:id="rId11"/>
    <p:sldId id="265" r:id="rId12"/>
    <p:sldId id="266" r:id="rId13"/>
    <p:sldId id="261" r:id="rId14"/>
    <p:sldId id="269" r:id="rId15"/>
    <p:sldId id="264" r:id="rId1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regnear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regnear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Arbeidsstyrke i detaljhandel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10802469135802469"/>
                  <c:y val="-1.1200355564509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1049382716049385E-2"/>
                  <c:y val="-1.1672015268098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030864197530864"/>
                  <c:y val="-1.7284140782517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'Ark1'!$A$2:$A$4</c:f>
              <c:strCache>
                <c:ptCount val="3"/>
                <c:pt idx="0">
                  <c:v>Hordaland</c:v>
                </c:pt>
                <c:pt idx="1">
                  <c:v>Sunnhordland</c:v>
                </c:pt>
                <c:pt idx="2">
                  <c:v>Stord</c:v>
                </c:pt>
              </c:strCache>
            </c:strRef>
          </c:cat>
          <c:val>
            <c:numRef>
              <c:f>'Ark1'!$B$2:$B$4</c:f>
              <c:numCache>
                <c:formatCode>0.00%</c:formatCode>
                <c:ptCount val="3"/>
                <c:pt idx="0">
                  <c:v>7.8E-2</c:v>
                </c:pt>
                <c:pt idx="1">
                  <c:v>7.0000000000000007E-2</c:v>
                </c:pt>
                <c:pt idx="2">
                  <c:v>9.4E-2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526080"/>
        <c:axId val="4527616"/>
        <c:axId val="0"/>
      </c:bar3DChart>
      <c:catAx>
        <c:axId val="4526080"/>
        <c:scaling>
          <c:orientation val="minMax"/>
        </c:scaling>
        <c:delete val="0"/>
        <c:axPos val="l"/>
        <c:majorTickMark val="out"/>
        <c:minorTickMark val="none"/>
        <c:tickLblPos val="nextTo"/>
        <c:crossAx val="4527616"/>
        <c:crosses val="autoZero"/>
        <c:auto val="1"/>
        <c:lblAlgn val="ctr"/>
        <c:lblOffset val="100"/>
        <c:noMultiLvlLbl val="0"/>
      </c:catAx>
      <c:valAx>
        <c:axId val="4527616"/>
        <c:scaling>
          <c:orientation val="minMax"/>
        </c:scaling>
        <c:delete val="0"/>
        <c:axPos val="b"/>
        <c:majorGridlines/>
        <c:numFmt formatCode="0.00%" sourceLinked="1"/>
        <c:majorTickMark val="out"/>
        <c:minorTickMark val="none"/>
        <c:tickLblPos val="nextTo"/>
        <c:crossAx val="45260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0835642072518712"/>
          <c:y val="7.8538307952965652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179303975891902E-2"/>
          <c:y val="0.15664716321589978"/>
          <c:w val="0.56209208223972007"/>
          <c:h val="0.75949549959348006"/>
        </c:manualLayout>
      </c:layout>
      <c:pie3D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Arbeidsstyrke Sunnhordland detaljhandel</c:v>
                </c:pt>
              </c:strCache>
            </c:strRef>
          </c:tx>
          <c:dLbls>
            <c:dLbl>
              <c:idx val="0"/>
              <c:layout>
                <c:manualLayout>
                  <c:x val="-0.11170980363565665"/>
                  <c:y val="1.40390012026169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4776234567901234"/>
                  <c:y val="-0.141698241899016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'Ark1'!$A$2:$A$3</c:f>
              <c:strCache>
                <c:ptCount val="2"/>
                <c:pt idx="0">
                  <c:v>Stord</c:v>
                </c:pt>
                <c:pt idx="1">
                  <c:v>Sunnhordland eks Stord</c:v>
                </c:pt>
              </c:strCache>
            </c:strRef>
          </c:cat>
          <c:val>
            <c:numRef>
              <c:f>'Ark1'!$B$2:$B$3</c:f>
              <c:numCache>
                <c:formatCode>General</c:formatCode>
                <c:ptCount val="2"/>
                <c:pt idx="0">
                  <c:v>880</c:v>
                </c:pt>
                <c:pt idx="1">
                  <c:v>1211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Detaljhandel på Stord målt mot andre næringar</c:v>
                </c:pt>
              </c:strCache>
            </c:strRef>
          </c:tx>
          <c:dLbls>
            <c:dLbl>
              <c:idx val="2"/>
              <c:layout>
                <c:manualLayout>
                  <c:x val="8.4281617575580822E-2"/>
                  <c:y val="-0.16500296028040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'Ark1'!$A$2:$A$5</c:f>
              <c:strCache>
                <c:ptCount val="4"/>
                <c:pt idx="0">
                  <c:v>Handel</c:v>
                </c:pt>
                <c:pt idx="1">
                  <c:v>Tenesteyting privat/offentleg</c:v>
                </c:pt>
                <c:pt idx="2">
                  <c:v>Primærnæringar</c:v>
                </c:pt>
                <c:pt idx="3">
                  <c:v>Industri Bygg/Anlegg</c:v>
                </c:pt>
              </c:strCache>
            </c:strRef>
          </c:cat>
          <c:val>
            <c:numRef>
              <c:f>'Ark1'!$B$2:$B$5</c:f>
              <c:numCache>
                <c:formatCode>0.00%</c:formatCode>
                <c:ptCount val="4"/>
                <c:pt idx="0">
                  <c:v>9.4E-2</c:v>
                </c:pt>
                <c:pt idx="1">
                  <c:v>0.53600000000000003</c:v>
                </c:pt>
                <c:pt idx="2">
                  <c:v>0.01</c:v>
                </c:pt>
                <c:pt idx="3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3333333333333329E-2"/>
                  <c:y val="1.1224130643577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3333333333333329E-2"/>
                  <c:y val="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'Ark1'!$A$2:$A$3</c:f>
              <c:strCache>
                <c:ptCount val="2"/>
                <c:pt idx="0">
                  <c:v>Norge</c:v>
                </c:pt>
                <c:pt idx="1">
                  <c:v>Stord</c:v>
                </c:pt>
              </c:strCache>
            </c:strRef>
          </c:cat>
          <c:val>
            <c:numRef>
              <c:f>'Ark1'!$B$2:$B$3</c:f>
              <c:numCache>
                <c:formatCode>#,##0</c:formatCode>
                <c:ptCount val="2"/>
                <c:pt idx="0">
                  <c:v>69540</c:v>
                </c:pt>
                <c:pt idx="1">
                  <c:v>74805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3333333333333384E-2"/>
                  <c:y val="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506172839506057E-2"/>
                  <c:y val="1.9642228626261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'Ark1'!$A$2:$A$3</c:f>
              <c:strCache>
                <c:ptCount val="2"/>
                <c:pt idx="0">
                  <c:v>Norge</c:v>
                </c:pt>
                <c:pt idx="1">
                  <c:v>Stord</c:v>
                </c:pt>
              </c:strCache>
            </c:strRef>
          </c:cat>
          <c:val>
            <c:numRef>
              <c:f>'Ark1'!$C$2:$C$3</c:f>
              <c:numCache>
                <c:formatCode>#,##0</c:formatCode>
                <c:ptCount val="2"/>
                <c:pt idx="0">
                  <c:v>70823</c:v>
                </c:pt>
                <c:pt idx="1">
                  <c:v>79914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8703703703703762E-2"/>
                  <c:y val="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0493827160493827"/>
                  <c:y val="1.9642228626261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'Ark1'!$A$2:$A$3</c:f>
              <c:strCache>
                <c:ptCount val="2"/>
                <c:pt idx="0">
                  <c:v>Norge</c:v>
                </c:pt>
                <c:pt idx="1">
                  <c:v>Stord</c:v>
                </c:pt>
              </c:strCache>
            </c:strRef>
          </c:cat>
          <c:val>
            <c:numRef>
              <c:f>'Ark1'!$D$2:$D$3</c:f>
              <c:numCache>
                <c:formatCode>#,##0</c:formatCode>
                <c:ptCount val="2"/>
                <c:pt idx="0">
                  <c:v>71919</c:v>
                </c:pt>
                <c:pt idx="1">
                  <c:v>78035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962962962963076E-2"/>
                  <c:y val="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5679012345679132E-2"/>
                  <c:y val="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'Ark1'!$A$2:$A$3</c:f>
              <c:strCache>
                <c:ptCount val="2"/>
                <c:pt idx="0">
                  <c:v>Norge</c:v>
                </c:pt>
                <c:pt idx="1">
                  <c:v>Stord</c:v>
                </c:pt>
              </c:strCache>
            </c:strRef>
          </c:cat>
          <c:val>
            <c:numRef>
              <c:f>'Ark1'!$E$2:$E$3</c:f>
              <c:numCache>
                <c:formatCode>#,##0</c:formatCode>
                <c:ptCount val="2"/>
                <c:pt idx="0">
                  <c:v>73195</c:v>
                </c:pt>
                <c:pt idx="1">
                  <c:v>79972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880960"/>
        <c:axId val="41895040"/>
        <c:axId val="0"/>
      </c:bar3DChart>
      <c:catAx>
        <c:axId val="41880960"/>
        <c:scaling>
          <c:orientation val="minMax"/>
        </c:scaling>
        <c:delete val="0"/>
        <c:axPos val="l"/>
        <c:majorTickMark val="out"/>
        <c:minorTickMark val="none"/>
        <c:tickLblPos val="nextTo"/>
        <c:crossAx val="41895040"/>
        <c:crosses val="autoZero"/>
        <c:auto val="1"/>
        <c:lblAlgn val="ctr"/>
        <c:lblOffset val="100"/>
        <c:noMultiLvlLbl val="0"/>
      </c:catAx>
      <c:valAx>
        <c:axId val="41895040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crossAx val="418809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'Ark1'!$A$2:$A$8</c:f>
              <c:strCache>
                <c:ptCount val="7"/>
                <c:pt idx="0">
                  <c:v>Norge</c:v>
                </c:pt>
                <c:pt idx="1">
                  <c:v>Oslo</c:v>
                </c:pt>
                <c:pt idx="2">
                  <c:v>Bergen</c:v>
                </c:pt>
                <c:pt idx="3">
                  <c:v>Stavanger</c:v>
                </c:pt>
                <c:pt idx="4">
                  <c:v>Sandnes</c:v>
                </c:pt>
                <c:pt idx="5">
                  <c:v>Trondheim</c:v>
                </c:pt>
                <c:pt idx="6">
                  <c:v>Haugesund</c:v>
                </c:pt>
              </c:strCache>
            </c:strRef>
          </c:cat>
          <c:val>
            <c:numRef>
              <c:f>'Ark1'!$B$2:$B$8</c:f>
              <c:numCache>
                <c:formatCode>General</c:formatCode>
                <c:ptCount val="7"/>
                <c:pt idx="0">
                  <c:v>69540</c:v>
                </c:pt>
                <c:pt idx="1">
                  <c:v>77629</c:v>
                </c:pt>
                <c:pt idx="2">
                  <c:v>84081</c:v>
                </c:pt>
                <c:pt idx="3">
                  <c:v>74626</c:v>
                </c:pt>
                <c:pt idx="4">
                  <c:v>102049</c:v>
                </c:pt>
                <c:pt idx="5">
                  <c:v>87827</c:v>
                </c:pt>
                <c:pt idx="6">
                  <c:v>125554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'Ark1'!$A$2:$A$8</c:f>
              <c:strCache>
                <c:ptCount val="7"/>
                <c:pt idx="0">
                  <c:v>Norge</c:v>
                </c:pt>
                <c:pt idx="1">
                  <c:v>Oslo</c:v>
                </c:pt>
                <c:pt idx="2">
                  <c:v>Bergen</c:v>
                </c:pt>
                <c:pt idx="3">
                  <c:v>Stavanger</c:v>
                </c:pt>
                <c:pt idx="4">
                  <c:v>Sandnes</c:v>
                </c:pt>
                <c:pt idx="5">
                  <c:v>Trondheim</c:v>
                </c:pt>
                <c:pt idx="6">
                  <c:v>Haugesund</c:v>
                </c:pt>
              </c:strCache>
            </c:strRef>
          </c:cat>
          <c:val>
            <c:numRef>
              <c:f>'Ark1'!$C$2:$C$8</c:f>
              <c:numCache>
                <c:formatCode>General</c:formatCode>
                <c:ptCount val="7"/>
                <c:pt idx="0">
                  <c:v>70823</c:v>
                </c:pt>
                <c:pt idx="1">
                  <c:v>77344</c:v>
                </c:pt>
                <c:pt idx="2">
                  <c:v>86018</c:v>
                </c:pt>
                <c:pt idx="3">
                  <c:v>75365</c:v>
                </c:pt>
                <c:pt idx="4">
                  <c:v>100886</c:v>
                </c:pt>
                <c:pt idx="5">
                  <c:v>89346</c:v>
                </c:pt>
                <c:pt idx="6">
                  <c:v>125833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'Ark1'!$A$2:$A$8</c:f>
              <c:strCache>
                <c:ptCount val="7"/>
                <c:pt idx="0">
                  <c:v>Norge</c:v>
                </c:pt>
                <c:pt idx="1">
                  <c:v>Oslo</c:v>
                </c:pt>
                <c:pt idx="2">
                  <c:v>Bergen</c:v>
                </c:pt>
                <c:pt idx="3">
                  <c:v>Stavanger</c:v>
                </c:pt>
                <c:pt idx="4">
                  <c:v>Sandnes</c:v>
                </c:pt>
                <c:pt idx="5">
                  <c:v>Trondheim</c:v>
                </c:pt>
                <c:pt idx="6">
                  <c:v>Haugesund</c:v>
                </c:pt>
              </c:strCache>
            </c:strRef>
          </c:cat>
          <c:val>
            <c:numRef>
              <c:f>'Ark1'!$D$2:$D$8</c:f>
              <c:numCache>
                <c:formatCode>General</c:formatCode>
                <c:ptCount val="7"/>
                <c:pt idx="0">
                  <c:v>71919</c:v>
                </c:pt>
                <c:pt idx="1">
                  <c:v>78563</c:v>
                </c:pt>
                <c:pt idx="2">
                  <c:v>85944</c:v>
                </c:pt>
                <c:pt idx="3">
                  <c:v>76569</c:v>
                </c:pt>
                <c:pt idx="4">
                  <c:v>101158</c:v>
                </c:pt>
                <c:pt idx="5">
                  <c:v>90430</c:v>
                </c:pt>
                <c:pt idx="6">
                  <c:v>127301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'Ark1'!$A$2:$A$8</c:f>
              <c:strCache>
                <c:ptCount val="7"/>
                <c:pt idx="0">
                  <c:v>Norge</c:v>
                </c:pt>
                <c:pt idx="1">
                  <c:v>Oslo</c:v>
                </c:pt>
                <c:pt idx="2">
                  <c:v>Bergen</c:v>
                </c:pt>
                <c:pt idx="3">
                  <c:v>Stavanger</c:v>
                </c:pt>
                <c:pt idx="4">
                  <c:v>Sandnes</c:v>
                </c:pt>
                <c:pt idx="5">
                  <c:v>Trondheim</c:v>
                </c:pt>
                <c:pt idx="6">
                  <c:v>Haugesund</c:v>
                </c:pt>
              </c:strCache>
            </c:strRef>
          </c:cat>
          <c:val>
            <c:numRef>
              <c:f>'Ark1'!$E$2:$E$8</c:f>
              <c:numCache>
                <c:formatCode>General</c:formatCode>
                <c:ptCount val="7"/>
                <c:pt idx="0">
                  <c:v>73195</c:v>
                </c:pt>
                <c:pt idx="1">
                  <c:v>79469</c:v>
                </c:pt>
                <c:pt idx="2">
                  <c:v>86735</c:v>
                </c:pt>
                <c:pt idx="3">
                  <c:v>76414</c:v>
                </c:pt>
                <c:pt idx="4">
                  <c:v>101005</c:v>
                </c:pt>
                <c:pt idx="5">
                  <c:v>90503</c:v>
                </c:pt>
                <c:pt idx="6">
                  <c:v>128244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8791808"/>
        <c:axId val="38793600"/>
        <c:axId val="0"/>
      </c:bar3DChart>
      <c:catAx>
        <c:axId val="38791808"/>
        <c:scaling>
          <c:orientation val="minMax"/>
        </c:scaling>
        <c:delete val="0"/>
        <c:axPos val="l"/>
        <c:majorTickMark val="out"/>
        <c:minorTickMark val="none"/>
        <c:tickLblPos val="nextTo"/>
        <c:crossAx val="38793600"/>
        <c:crosses val="autoZero"/>
        <c:auto val="1"/>
        <c:lblAlgn val="ctr"/>
        <c:lblOffset val="100"/>
        <c:noMultiLvlLbl val="0"/>
      </c:catAx>
      <c:valAx>
        <c:axId val="387936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8791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Haugesund</c:v>
                </c:pt>
                <c:pt idx="1">
                  <c:v>Karmøy</c:v>
                </c:pt>
                <c:pt idx="2">
                  <c:v>Vindafjord</c:v>
                </c:pt>
                <c:pt idx="3">
                  <c:v>Tysvær</c:v>
                </c:pt>
                <c:pt idx="4">
                  <c:v>Sveio</c:v>
                </c:pt>
                <c:pt idx="5">
                  <c:v>Stord</c:v>
                </c:pt>
              </c:strCache>
            </c:strRef>
          </c:cat>
          <c:val>
            <c:numRef>
              <c:f>'Ark1'!$B$2:$B$7</c:f>
              <c:numCache>
                <c:formatCode>#,##0</c:formatCode>
                <c:ptCount val="6"/>
                <c:pt idx="0">
                  <c:v>125554</c:v>
                </c:pt>
                <c:pt idx="1">
                  <c:v>52832</c:v>
                </c:pt>
                <c:pt idx="2">
                  <c:v>43304</c:v>
                </c:pt>
                <c:pt idx="3">
                  <c:v>27308</c:v>
                </c:pt>
                <c:pt idx="4">
                  <c:v>18442</c:v>
                </c:pt>
                <c:pt idx="5">
                  <c:v>74805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Haugesund</c:v>
                </c:pt>
                <c:pt idx="1">
                  <c:v>Karmøy</c:v>
                </c:pt>
                <c:pt idx="2">
                  <c:v>Vindafjord</c:v>
                </c:pt>
                <c:pt idx="3">
                  <c:v>Tysvær</c:v>
                </c:pt>
                <c:pt idx="4">
                  <c:v>Sveio</c:v>
                </c:pt>
                <c:pt idx="5">
                  <c:v>Stord</c:v>
                </c:pt>
              </c:strCache>
            </c:strRef>
          </c:cat>
          <c:val>
            <c:numRef>
              <c:f>'Ark1'!$C$2:$C$7</c:f>
              <c:numCache>
                <c:formatCode>#,##0</c:formatCode>
                <c:ptCount val="6"/>
                <c:pt idx="0">
                  <c:v>125833</c:v>
                </c:pt>
                <c:pt idx="1">
                  <c:v>53387</c:v>
                </c:pt>
                <c:pt idx="2">
                  <c:v>45323</c:v>
                </c:pt>
                <c:pt idx="3">
                  <c:v>28373</c:v>
                </c:pt>
                <c:pt idx="4">
                  <c:v>18516</c:v>
                </c:pt>
                <c:pt idx="5">
                  <c:v>79914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Haugesund</c:v>
                </c:pt>
                <c:pt idx="1">
                  <c:v>Karmøy</c:v>
                </c:pt>
                <c:pt idx="2">
                  <c:v>Vindafjord</c:v>
                </c:pt>
                <c:pt idx="3">
                  <c:v>Tysvær</c:v>
                </c:pt>
                <c:pt idx="4">
                  <c:v>Sveio</c:v>
                </c:pt>
                <c:pt idx="5">
                  <c:v>Stord</c:v>
                </c:pt>
              </c:strCache>
            </c:strRef>
          </c:cat>
          <c:val>
            <c:numRef>
              <c:f>'Ark1'!$D$2:$D$7</c:f>
              <c:numCache>
                <c:formatCode>#,##0</c:formatCode>
                <c:ptCount val="6"/>
                <c:pt idx="0">
                  <c:v>127301</c:v>
                </c:pt>
                <c:pt idx="1">
                  <c:v>54969</c:v>
                </c:pt>
                <c:pt idx="2">
                  <c:v>49680</c:v>
                </c:pt>
                <c:pt idx="3">
                  <c:v>31993</c:v>
                </c:pt>
                <c:pt idx="4">
                  <c:v>18877</c:v>
                </c:pt>
                <c:pt idx="5">
                  <c:v>78035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Haugesund</c:v>
                </c:pt>
                <c:pt idx="1">
                  <c:v>Karmøy</c:v>
                </c:pt>
                <c:pt idx="2">
                  <c:v>Vindafjord</c:v>
                </c:pt>
                <c:pt idx="3">
                  <c:v>Tysvær</c:v>
                </c:pt>
                <c:pt idx="4">
                  <c:v>Sveio</c:v>
                </c:pt>
                <c:pt idx="5">
                  <c:v>Stord</c:v>
                </c:pt>
              </c:strCache>
            </c:strRef>
          </c:cat>
          <c:val>
            <c:numRef>
              <c:f>'Ark1'!$E$2:$E$7</c:f>
              <c:numCache>
                <c:formatCode>#,##0</c:formatCode>
                <c:ptCount val="6"/>
                <c:pt idx="0">
                  <c:v>128244</c:v>
                </c:pt>
                <c:pt idx="1">
                  <c:v>57411</c:v>
                </c:pt>
                <c:pt idx="2">
                  <c:v>57935</c:v>
                </c:pt>
                <c:pt idx="3">
                  <c:v>33639</c:v>
                </c:pt>
                <c:pt idx="4">
                  <c:v>19300</c:v>
                </c:pt>
                <c:pt idx="5">
                  <c:v>79972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8914688"/>
        <c:axId val="42259968"/>
        <c:axId val="0"/>
      </c:bar3DChart>
      <c:catAx>
        <c:axId val="38914688"/>
        <c:scaling>
          <c:orientation val="minMax"/>
        </c:scaling>
        <c:delete val="0"/>
        <c:axPos val="l"/>
        <c:majorTickMark val="out"/>
        <c:minorTickMark val="none"/>
        <c:tickLblPos val="nextTo"/>
        <c:crossAx val="42259968"/>
        <c:crosses val="autoZero"/>
        <c:auto val="1"/>
        <c:lblAlgn val="ctr"/>
        <c:lblOffset val="100"/>
        <c:noMultiLvlLbl val="0"/>
      </c:catAx>
      <c:valAx>
        <c:axId val="42259968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crossAx val="389146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Stord</c:v>
                </c:pt>
                <c:pt idx="1">
                  <c:v>Kvinnherad</c:v>
                </c:pt>
                <c:pt idx="2">
                  <c:v>Bømlo</c:v>
                </c:pt>
                <c:pt idx="3">
                  <c:v>Tysnes</c:v>
                </c:pt>
                <c:pt idx="4">
                  <c:v>Fitjar</c:v>
                </c:pt>
                <c:pt idx="5">
                  <c:v>Sveio</c:v>
                </c:pt>
              </c:strCache>
            </c:strRef>
          </c:cat>
          <c:val>
            <c:numRef>
              <c:f>'Ark1'!$B$2:$B$7</c:f>
              <c:numCache>
                <c:formatCode>#,##0</c:formatCode>
                <c:ptCount val="6"/>
                <c:pt idx="0">
                  <c:v>74805</c:v>
                </c:pt>
                <c:pt idx="1">
                  <c:v>58267</c:v>
                </c:pt>
                <c:pt idx="2">
                  <c:v>48112</c:v>
                </c:pt>
                <c:pt idx="3">
                  <c:v>46885</c:v>
                </c:pt>
                <c:pt idx="4">
                  <c:v>39540</c:v>
                </c:pt>
                <c:pt idx="5">
                  <c:v>18442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Stord</c:v>
                </c:pt>
                <c:pt idx="1">
                  <c:v>Kvinnherad</c:v>
                </c:pt>
                <c:pt idx="2">
                  <c:v>Bømlo</c:v>
                </c:pt>
                <c:pt idx="3">
                  <c:v>Tysnes</c:v>
                </c:pt>
                <c:pt idx="4">
                  <c:v>Fitjar</c:v>
                </c:pt>
                <c:pt idx="5">
                  <c:v>Sveio</c:v>
                </c:pt>
              </c:strCache>
            </c:strRef>
          </c:cat>
          <c:val>
            <c:numRef>
              <c:f>'Ark1'!$C$2:$C$7</c:f>
              <c:numCache>
                <c:formatCode>#,##0</c:formatCode>
                <c:ptCount val="6"/>
                <c:pt idx="0">
                  <c:v>79914</c:v>
                </c:pt>
                <c:pt idx="1">
                  <c:v>57107</c:v>
                </c:pt>
                <c:pt idx="2">
                  <c:v>48987</c:v>
                </c:pt>
                <c:pt idx="3">
                  <c:v>47471</c:v>
                </c:pt>
                <c:pt idx="4">
                  <c:v>40426</c:v>
                </c:pt>
                <c:pt idx="5">
                  <c:v>18516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Stord</c:v>
                </c:pt>
                <c:pt idx="1">
                  <c:v>Kvinnherad</c:v>
                </c:pt>
                <c:pt idx="2">
                  <c:v>Bømlo</c:v>
                </c:pt>
                <c:pt idx="3">
                  <c:v>Tysnes</c:v>
                </c:pt>
                <c:pt idx="4">
                  <c:v>Fitjar</c:v>
                </c:pt>
                <c:pt idx="5">
                  <c:v>Sveio</c:v>
                </c:pt>
              </c:strCache>
            </c:strRef>
          </c:cat>
          <c:val>
            <c:numRef>
              <c:f>'Ark1'!$D$2:$D$7</c:f>
              <c:numCache>
                <c:formatCode>#,##0</c:formatCode>
                <c:ptCount val="6"/>
                <c:pt idx="0">
                  <c:v>78035</c:v>
                </c:pt>
                <c:pt idx="1">
                  <c:v>57517</c:v>
                </c:pt>
                <c:pt idx="2">
                  <c:v>48950</c:v>
                </c:pt>
                <c:pt idx="3">
                  <c:v>49456</c:v>
                </c:pt>
                <c:pt idx="4">
                  <c:v>41678</c:v>
                </c:pt>
                <c:pt idx="5">
                  <c:v>18877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Stord</c:v>
                </c:pt>
                <c:pt idx="1">
                  <c:v>Kvinnherad</c:v>
                </c:pt>
                <c:pt idx="2">
                  <c:v>Bømlo</c:v>
                </c:pt>
                <c:pt idx="3">
                  <c:v>Tysnes</c:v>
                </c:pt>
                <c:pt idx="4">
                  <c:v>Fitjar</c:v>
                </c:pt>
                <c:pt idx="5">
                  <c:v>Sveio</c:v>
                </c:pt>
              </c:strCache>
            </c:strRef>
          </c:cat>
          <c:val>
            <c:numRef>
              <c:f>'Ark1'!$E$2:$E$7</c:f>
              <c:numCache>
                <c:formatCode>#,##0</c:formatCode>
                <c:ptCount val="6"/>
                <c:pt idx="0">
                  <c:v>79972</c:v>
                </c:pt>
                <c:pt idx="1">
                  <c:v>58510</c:v>
                </c:pt>
                <c:pt idx="2">
                  <c:v>52481</c:v>
                </c:pt>
                <c:pt idx="3">
                  <c:v>52921</c:v>
                </c:pt>
                <c:pt idx="4">
                  <c:v>45159</c:v>
                </c:pt>
                <c:pt idx="5">
                  <c:v>19300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053952"/>
        <c:axId val="99055488"/>
        <c:axId val="0"/>
      </c:bar3DChart>
      <c:catAx>
        <c:axId val="99053952"/>
        <c:scaling>
          <c:orientation val="minMax"/>
        </c:scaling>
        <c:delete val="0"/>
        <c:axPos val="l"/>
        <c:majorTickMark val="out"/>
        <c:minorTickMark val="none"/>
        <c:tickLblPos val="nextTo"/>
        <c:crossAx val="99055488"/>
        <c:crosses val="autoZero"/>
        <c:auto val="1"/>
        <c:lblAlgn val="ctr"/>
        <c:lblOffset val="100"/>
        <c:noMultiLvlLbl val="0"/>
      </c:catAx>
      <c:valAx>
        <c:axId val="99055488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crossAx val="99053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0.22222</cdr:x>
      <cdr:y>0.23811</cdr:y>
    </cdr:from>
    <cdr:to>
      <cdr:x>0.63889</cdr:x>
      <cdr:y>0.29413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1828782" y="1295405"/>
          <a:ext cx="3429027" cy="3047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800" dirty="0" smtClean="0">
              <a:solidFill>
                <a:schemeClr val="bg1"/>
              </a:solidFill>
            </a:rPr>
            <a:t>(Total 9361 </a:t>
          </a:r>
          <a:r>
            <a:rPr lang="nb-NO" sz="1800" dirty="0" err="1" smtClean="0">
              <a:solidFill>
                <a:schemeClr val="bg1"/>
              </a:solidFill>
            </a:rPr>
            <a:t>stk</a:t>
          </a:r>
          <a:r>
            <a:rPr lang="nb-NO" sz="1800" dirty="0" smtClean="0">
              <a:solidFill>
                <a:schemeClr val="bg1"/>
              </a:solidFill>
            </a:rPr>
            <a:t>) 880 </a:t>
          </a:r>
          <a:r>
            <a:rPr lang="nb-NO" sz="1800" dirty="0" err="1" smtClean="0">
              <a:solidFill>
                <a:schemeClr val="bg1"/>
              </a:solidFill>
            </a:rPr>
            <a:t>stk</a:t>
          </a:r>
          <a:endParaRPr lang="nb-NO" sz="18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0.48148</cdr:x>
      <cdr:y>0.43196</cdr:y>
    </cdr:from>
    <cdr:to>
      <cdr:x>0.58333</cdr:x>
      <cdr:y>0.53298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3962400" y="2514600"/>
          <a:ext cx="838185" cy="588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800" dirty="0" smtClean="0">
              <a:solidFill>
                <a:schemeClr val="bg1"/>
              </a:solidFill>
            </a:rPr>
            <a:t>42%</a:t>
          </a:r>
          <a:endParaRPr lang="nb-NO" sz="1100" dirty="0" smtClean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0.14815</cdr:x>
      <cdr:y>0.48825</cdr:y>
    </cdr:from>
    <cdr:to>
      <cdr:x>0.23148</cdr:x>
      <cdr:y>0.57243</cdr:y>
    </cdr:to>
    <cdr:sp macro="" textlink="">
      <cdr:nvSpPr>
        <cdr:cNvPr id="3" name="TekstSylinder 2"/>
        <cdr:cNvSpPr txBox="1"/>
      </cdr:nvSpPr>
      <cdr:spPr>
        <a:xfrm xmlns:a="http://schemas.openxmlformats.org/drawingml/2006/main">
          <a:off x="1219200" y="2209800"/>
          <a:ext cx="6858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800" dirty="0" smtClean="0">
              <a:solidFill>
                <a:schemeClr val="bg1"/>
              </a:solidFill>
            </a:rPr>
            <a:t>58%</a:t>
          </a:r>
        </a:p>
        <a:p xmlns:a="http://schemas.openxmlformats.org/drawingml/2006/main">
          <a:endParaRPr lang="nb-NO" sz="1800" dirty="0" smtClean="0">
            <a:solidFill>
              <a:schemeClr val="bg1"/>
            </a:solidFill>
          </a:endParaRPr>
        </a:p>
        <a:p xmlns:a="http://schemas.openxmlformats.org/drawingml/2006/main">
          <a:endParaRPr lang="nb-NO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EFE84-47AE-4C0F-BCDF-F6505E6EFB94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71284-3941-4F64-A40B-FFCBD1DF65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82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Totalen</a:t>
            </a:r>
            <a:r>
              <a:rPr lang="nb-NO" baseline="0" dirty="0" smtClean="0"/>
              <a:t> for Sunnhordland er 29.871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71284-3941-4F64-A40B-FFCBD1DF65C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04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71284-3941-4F64-A40B-FFCBD1DF65C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183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1588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3696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323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20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243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351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166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29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368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241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214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0611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0614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502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1234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5053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57706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3638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119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057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1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250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5883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17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9739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83571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8567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29210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45404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1357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78854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3598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3539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0135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611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pPr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D34FF-1E50-4A8A-969F-1DEEC5F7910F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41570-4474-4CED-B957-B0C1680B04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34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A885F-1717-4CB5-8005-2E0502B3359E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4F11B-3E0F-49B7-9DC5-E80E5E89F2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579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5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75C36-6809-40A3-9AD4-DC3133440CF2}" type="datetimeFigureOut">
              <a:rPr lang="nb-NO" smtClean="0"/>
              <a:t>25.02.2013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BA1E7-3ADB-447B-AD3F-28720D4F1E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75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IBOX-SERVER\utveksl\Rune\Ordre under arbeid\28463 SNR diverse saker\Powerpoint mal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116" cy="6858000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Detaljhandel</a:t>
            </a:r>
            <a:br>
              <a:rPr lang="nb-NO" dirty="0" smtClean="0"/>
            </a:br>
            <a:r>
              <a:rPr lang="nb-NO" dirty="0" smtClean="0"/>
              <a:t>Betydning og utvikling på </a:t>
            </a:r>
            <a:r>
              <a:rPr lang="nb-NO" dirty="0"/>
              <a:t>S</a:t>
            </a:r>
            <a:r>
              <a:rPr lang="nb-NO" dirty="0" smtClean="0"/>
              <a:t>tord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subTitle" idx="1"/>
          </p:nvPr>
        </p:nvSpPr>
        <p:spPr/>
        <p:txBody>
          <a:bodyPr anchor="t">
            <a:normAutofit fontScale="77500" lnSpcReduction="20000"/>
          </a:bodyPr>
          <a:lstStyle/>
          <a:p>
            <a:r>
              <a:rPr lang="nb-NO" dirty="0" err="1" smtClean="0"/>
              <a:t>Senterleiar</a:t>
            </a:r>
            <a:r>
              <a:rPr lang="nb-NO" dirty="0" smtClean="0"/>
              <a:t> </a:t>
            </a:r>
            <a:r>
              <a:rPr lang="nb-NO" dirty="0"/>
              <a:t>Hans </a:t>
            </a:r>
            <a:r>
              <a:rPr lang="nb-NO" dirty="0" smtClean="0"/>
              <a:t>Martin Haavik </a:t>
            </a:r>
            <a:r>
              <a:rPr lang="nb-NO" dirty="0"/>
              <a:t>– </a:t>
            </a:r>
            <a:r>
              <a:rPr lang="nb-NO" dirty="0" smtClean="0"/>
              <a:t>AMFI Stord </a:t>
            </a:r>
          </a:p>
          <a:p>
            <a:r>
              <a:rPr lang="nb-NO" dirty="0" err="1" smtClean="0"/>
              <a:t>Senterleiar</a:t>
            </a:r>
            <a:r>
              <a:rPr lang="nb-NO" dirty="0" smtClean="0"/>
              <a:t> </a:t>
            </a:r>
            <a:r>
              <a:rPr lang="nb-NO" dirty="0"/>
              <a:t>Terje Børtveit – Heiane Storsenter</a:t>
            </a:r>
            <a:endParaRPr lang="nb-NO" dirty="0">
              <a:solidFill>
                <a:srgbClr val="FFFFFF"/>
              </a:solidFill>
              <a:latin typeface="FSAlbert"/>
            </a:endParaRPr>
          </a:p>
          <a:p>
            <a:r>
              <a:rPr lang="nb-NO" dirty="0">
                <a:solidFill>
                  <a:srgbClr val="FFFFFF"/>
                </a:solidFill>
                <a:latin typeface="FSAlbert"/>
              </a:rPr>
              <a:t>Haavik </a:t>
            </a:r>
            <a:r>
              <a:rPr lang="nb-NO" dirty="0" smtClean="0">
                <a:solidFill>
                  <a:srgbClr val="FFFFFF"/>
                </a:solidFill>
                <a:latin typeface="FSAlbert"/>
              </a:rPr>
              <a:t>–Amfi </a:t>
            </a:r>
            <a:r>
              <a:rPr lang="nb-NO" dirty="0">
                <a:solidFill>
                  <a:srgbClr val="FFFFFF"/>
                </a:solidFill>
                <a:latin typeface="FSAlbert"/>
              </a:rPr>
              <a:t>Stord, og senterleder Terje Børtveit – Heiane Storsenter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nb-NO" dirty="0" smtClean="0"/>
              <a:t>SNR sine mål: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sz="2000" dirty="0"/>
              <a:t>1</a:t>
            </a:r>
            <a:r>
              <a:rPr lang="nn-NO" dirty="0"/>
              <a:t>. </a:t>
            </a:r>
            <a:r>
              <a:rPr lang="nn-NO" sz="2200" dirty="0"/>
              <a:t>SNR skal vera ein synleg </a:t>
            </a:r>
            <a:r>
              <a:rPr lang="nn-NO" sz="2200" dirty="0" smtClean="0"/>
              <a:t>interesseorganisasjon</a:t>
            </a:r>
          </a:p>
          <a:p>
            <a:r>
              <a:rPr lang="nn-NO" sz="2200" dirty="0" smtClean="0"/>
              <a:t>2</a:t>
            </a:r>
            <a:r>
              <a:rPr lang="nn-NO" sz="2200" dirty="0"/>
              <a:t>. SNR skal vera talerøyr for næringslivet i Stord </a:t>
            </a:r>
            <a:r>
              <a:rPr lang="nn-NO" sz="2200" dirty="0" smtClean="0"/>
              <a:t>kommune</a:t>
            </a:r>
          </a:p>
          <a:p>
            <a:r>
              <a:rPr lang="nn-NO" sz="2200" dirty="0" smtClean="0"/>
              <a:t>3</a:t>
            </a:r>
            <a:r>
              <a:rPr lang="nn-NO" sz="2200" dirty="0"/>
              <a:t>. SNR skal arbeida for eit lokalsamfunn med fokus på </a:t>
            </a:r>
            <a:r>
              <a:rPr lang="nn-NO" sz="2200" dirty="0" smtClean="0"/>
              <a:t>verdiskaping</a:t>
            </a:r>
          </a:p>
          <a:p>
            <a:r>
              <a:rPr lang="nn-NO" b="1" i="1" dirty="0" smtClean="0"/>
              <a:t>4</a:t>
            </a:r>
            <a:r>
              <a:rPr lang="nn-NO" b="1" i="1" dirty="0"/>
              <a:t>. Styrkja Stord sin identitet som by og som handels- og </a:t>
            </a:r>
            <a:r>
              <a:rPr lang="nn-NO" b="1" i="1" dirty="0" smtClean="0"/>
              <a:t>regionssenter</a:t>
            </a:r>
          </a:p>
          <a:p>
            <a:r>
              <a:rPr lang="nn-NO" sz="2000" dirty="0" smtClean="0"/>
              <a:t>5</a:t>
            </a:r>
            <a:r>
              <a:rPr lang="nn-NO" sz="2000" dirty="0"/>
              <a:t>. SNR skal driva i økonomisk balanse</a:t>
            </a:r>
            <a:br>
              <a:rPr lang="nn-NO" sz="2000" dirty="0"/>
            </a:br>
            <a:r>
              <a:rPr lang="nn-NO" dirty="0"/>
              <a:t/>
            </a:r>
            <a:br>
              <a:rPr lang="nn-NO" dirty="0"/>
            </a:br>
            <a:r>
              <a:rPr lang="nn-NO" dirty="0"/>
              <a:t/>
            </a:r>
            <a:br>
              <a:rPr lang="nn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90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Statistikk er som bikini.. </a:t>
            </a:r>
            <a:endParaRPr lang="nb-NO" dirty="0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Det er flott det du ser </a:t>
            </a:r>
          </a:p>
          <a:p>
            <a:r>
              <a:rPr lang="nb-NO" dirty="0" smtClean="0"/>
              <a:t>men det er vitalt det den skjuler.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512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263627"/>
              </p:ext>
            </p:extLst>
          </p:nvPr>
        </p:nvGraphicFramePr>
        <p:xfrm>
          <a:off x="471377" y="685800"/>
          <a:ext cx="8229600" cy="544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kstSylinder 1"/>
          <p:cNvSpPr txBox="1"/>
          <p:nvPr/>
        </p:nvSpPr>
        <p:spPr>
          <a:xfrm>
            <a:off x="2590800" y="3276600"/>
            <a:ext cx="1752600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dirty="0" smtClean="0">
                <a:solidFill>
                  <a:schemeClr val="bg1"/>
                </a:solidFill>
              </a:rPr>
              <a:t>2091 personer</a:t>
            </a:r>
            <a:endParaRPr lang="nb-NO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9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7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126604"/>
              </p:ext>
            </p:extLst>
          </p:nvPr>
        </p:nvGraphicFramePr>
        <p:xfrm>
          <a:off x="381000" y="304800"/>
          <a:ext cx="8229600" cy="582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692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89226"/>
              </p:ext>
            </p:extLst>
          </p:nvPr>
        </p:nvGraphicFramePr>
        <p:xfrm>
          <a:off x="457200" y="685800"/>
          <a:ext cx="8229600" cy="544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232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Omsetning pr </a:t>
            </a:r>
            <a:r>
              <a:rPr lang="nb-NO" dirty="0" err="1" smtClean="0"/>
              <a:t>innbyggjar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Norge / Stord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6196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97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chart seriesIdx="3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chart seriesIdx="3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El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Omsetning pr </a:t>
            </a:r>
            <a:r>
              <a:rPr lang="nb-NO" dirty="0" err="1" smtClean="0"/>
              <a:t>innbyggjar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Norge / By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84347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94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Omsetning pr </a:t>
            </a:r>
            <a:r>
              <a:rPr lang="nb-NO" dirty="0" err="1" smtClean="0"/>
              <a:t>innbyggjar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Haugalandet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3291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351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Omsetning pr </a:t>
            </a:r>
            <a:r>
              <a:rPr lang="nb-NO" dirty="0" err="1" smtClean="0"/>
              <a:t>innbyggjar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Sunnhordland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9977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177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Konklusjon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9,4% av arbeidsstyrken på Stord, jobbar i detaljhandel, snittet for Hordaland er 7.0%</a:t>
            </a:r>
          </a:p>
          <a:p>
            <a:r>
              <a:rPr lang="nb-NO" dirty="0" smtClean="0"/>
              <a:t>48% av alle som arbeider i detaljhandel i Sunnhordland, er ansatt på Stord</a:t>
            </a:r>
          </a:p>
          <a:p>
            <a:r>
              <a:rPr lang="nb-NO" dirty="0" smtClean="0"/>
              <a:t>Stord har </a:t>
            </a:r>
            <a:r>
              <a:rPr lang="nb-NO" dirty="0" err="1" smtClean="0"/>
              <a:t>meir</a:t>
            </a:r>
            <a:r>
              <a:rPr lang="nb-NO" dirty="0" smtClean="0"/>
              <a:t> i omsetning pr </a:t>
            </a:r>
            <a:r>
              <a:rPr lang="nb-NO" dirty="0" err="1" smtClean="0"/>
              <a:t>innbyggjar</a:t>
            </a:r>
            <a:r>
              <a:rPr lang="nb-NO" dirty="0" smtClean="0"/>
              <a:t> enn snittet i Norge. </a:t>
            </a:r>
          </a:p>
          <a:p>
            <a:r>
              <a:rPr lang="nb-NO" dirty="0" smtClean="0"/>
              <a:t>Stord er absolutt størst i Sunnhordland på omsetning pr </a:t>
            </a:r>
            <a:r>
              <a:rPr lang="nb-NO" dirty="0" err="1" smtClean="0"/>
              <a:t>innbyggjar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574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2012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Kvinnherad kommune 780.000.000</a:t>
            </a:r>
          </a:p>
          <a:p>
            <a:endParaRPr lang="nb-NO" dirty="0" smtClean="0"/>
          </a:p>
          <a:p>
            <a:r>
              <a:rPr lang="nb-NO" dirty="0" smtClean="0"/>
              <a:t>AMFI Stord	391.000.000</a:t>
            </a:r>
          </a:p>
          <a:p>
            <a:r>
              <a:rPr lang="nb-NO" dirty="0" smtClean="0"/>
              <a:t>Heiane Storsenter 377.000.000</a:t>
            </a:r>
          </a:p>
          <a:p>
            <a:endParaRPr lang="nb-NO" dirty="0" smtClean="0"/>
          </a:p>
          <a:p>
            <a:r>
              <a:rPr lang="nb-NO" sz="3600" b="1" dirty="0" smtClean="0"/>
              <a:t>Totalt	</a:t>
            </a:r>
            <a:r>
              <a:rPr lang="nb-NO" dirty="0" smtClean="0"/>
              <a:t>	</a:t>
            </a:r>
            <a:r>
              <a:rPr lang="nb-NO" sz="3600" b="1" dirty="0" smtClean="0"/>
              <a:t>768.000.000</a:t>
            </a:r>
            <a:endParaRPr lang="nb-NO" sz="3600" b="1" dirty="0"/>
          </a:p>
        </p:txBody>
      </p:sp>
    </p:spTree>
    <p:extLst>
      <p:ext uri="{BB962C8B-B14F-4D97-AF65-F5344CB8AC3E}">
        <p14:creationId xmlns:p14="http://schemas.microsoft.com/office/powerpoint/2010/main" val="285836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Mal SNR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gendefinert utform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gendefinert utform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233</Words>
  <Application>Microsoft Office PowerPoint</Application>
  <PresentationFormat>Skjermfremvisning (4:3)</PresentationFormat>
  <Paragraphs>53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Powerpoint Mal SNR</vt:lpstr>
      <vt:lpstr>Egendefinert utforming</vt:lpstr>
      <vt:lpstr>1_Egendefinert utforming</vt:lpstr>
      <vt:lpstr>2_Egendefinert utforming</vt:lpstr>
      <vt:lpstr>Detaljhandel Betydning og utvikling på Stord</vt:lpstr>
      <vt:lpstr>SNR sine mål:</vt:lpstr>
      <vt:lpstr>Statistikk er som bikini.. </vt:lpstr>
      <vt:lpstr>PowerPoint-presentasjon</vt:lpstr>
      <vt:lpstr>PowerPoint-presentasjon</vt:lpstr>
      <vt:lpstr>PowerPoint-presentasjon</vt:lpstr>
      <vt:lpstr>Omsetning pr innbyggjar Norge / Stord</vt:lpstr>
      <vt:lpstr>Omsetning pr innbyggjar Norge / By</vt:lpstr>
      <vt:lpstr>Omsetning pr innbyggjar Haugalandet</vt:lpstr>
      <vt:lpstr>Omsetning pr innbyggjar Sunnhordland</vt:lpstr>
      <vt:lpstr>Konklusjon</vt:lpstr>
      <vt:lpstr>2012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Jon Førland</dc:creator>
  <cp:lastModifiedBy>Terje Børtveit</cp:lastModifiedBy>
  <cp:revision>45</cp:revision>
  <dcterms:created xsi:type="dcterms:W3CDTF">2012-05-16T11:07:13Z</dcterms:created>
  <dcterms:modified xsi:type="dcterms:W3CDTF">2013-02-25T12:28:25Z</dcterms:modified>
</cp:coreProperties>
</file>